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50d04d801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50d04d801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50d04d801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50d04d801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50d04d80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50d04d80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50f28580c3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50f28580c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a2d3484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a2d3484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a2d34844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4a2d34844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Bitcoin Tech:</a:t>
            </a:r>
            <a:br>
              <a:rPr lang="en"/>
            </a:br>
            <a:r>
              <a:rPr lang="en"/>
              <a:t>Bitcoin Mining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- Simplest Bitcoin Book w/ Portland.HODL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75" y="630225"/>
            <a:ext cx="2085466" cy="2085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Energy Usage</a:t>
            </a:r>
            <a:endParaRPr/>
          </a:p>
        </p:txBody>
      </p:sp>
      <p:sp>
        <p:nvSpPr>
          <p:cNvPr id="148" name="Google Shape;148;p22"/>
          <p:cNvSpPr txBox="1"/>
          <p:nvPr/>
        </p:nvSpPr>
        <p:spPr>
          <a:xfrm>
            <a:off x="2477800" y="1248175"/>
            <a:ext cx="61995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</a:rPr>
              <a:t>ENERGY IS THE GLUE THAT SECURES THE TIMECHAIN.</a:t>
            </a:r>
            <a:r>
              <a:rPr b="1" lang="en" sz="1900">
                <a:solidFill>
                  <a:schemeClr val="dk1"/>
                </a:solidFill>
              </a:rPr>
              <a:t> 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To hash takes energy, and finding the correct hash takes time. Since there are no shortcuts to speed up the process energy is used over time.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Each block that is mined is appended  or ‘glued’ to the last block mined.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strength of this ‘glue’ is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equal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to the energy used to mine the block. If blocks were not mined with a lot of energy it would make it easy for an attacker to pull blocks off the timechain and replace them with their own.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Energy is what protects bitcoins ledger of history and ensures it’s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immutability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.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56825" t="0"/>
          <a:stretch/>
        </p:blipFill>
        <p:spPr>
          <a:xfrm>
            <a:off x="172650" y="866775"/>
            <a:ext cx="2108924" cy="325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Listening.</a:t>
            </a:r>
            <a:endParaRPr/>
          </a:p>
        </p:txBody>
      </p:sp>
      <p:sp>
        <p:nvSpPr>
          <p:cNvPr id="155" name="Google Shape;155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Questions or Comments? Please ask to come on stage.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Anything incorrect please </a:t>
            </a:r>
            <a:r>
              <a:rPr lang="en"/>
              <a:t>comment on the slide in question.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"/>
              <a:t>Overview -</a:t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Topics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What is a hash?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What does it mean to mine bitcoins?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Creation of a Block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Difficulty</a:t>
            </a:r>
            <a:r>
              <a:rPr lang="en" sz="1500"/>
              <a:t> Number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Block Subsidy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Fees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Mining</a:t>
            </a:r>
            <a:r>
              <a:rPr lang="en" sz="1500"/>
              <a:t> Hardware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Energy Usage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hash? 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543175" y="1315850"/>
            <a:ext cx="6178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Definition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“A hash function is any function that can be used to map data of arbitrary size to fixed-size values.”</a:t>
            </a:r>
            <a:endParaRPr i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Simply put a hash function takes in any amount of data and spits out a fixed length result.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Example the word “satoshi”  when hashed with SHA-256 returns </a:t>
            </a:r>
            <a:r>
              <a:rPr lang="en" sz="1200"/>
              <a:t>“da2876b3eb31edb4436fa4650673fc6f01f90de2f1793c4ec332b2387b09726f”</a:t>
            </a:r>
            <a:endParaRPr sz="1200"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" y="1524000"/>
            <a:ext cx="2076400" cy="14632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5"/>
          <p:cNvCxnSpPr/>
          <p:nvPr/>
        </p:nvCxnSpPr>
        <p:spPr>
          <a:xfrm flipH="1" rot="10800000">
            <a:off x="495300" y="2295450"/>
            <a:ext cx="552600" cy="119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5"/>
          <p:cNvSpPr txBox="1"/>
          <p:nvPr/>
        </p:nvSpPr>
        <p:spPr>
          <a:xfrm>
            <a:off x="228600" y="3429000"/>
            <a:ext cx="173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Hashing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Function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 about hashing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2400250" y="1306775"/>
            <a:ext cx="6556200" cy="32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Unless noted these slides are </a:t>
            </a:r>
            <a:r>
              <a:rPr lang="en" sz="1800"/>
              <a:t>referring</a:t>
            </a:r>
            <a:r>
              <a:rPr lang="en" sz="1800"/>
              <a:t> to SHA-256 hashing.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Hashing the same data always returns the same hash.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Changing even a single bit causes the output to change dramatically.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 hashing operation takes </a:t>
            </a:r>
            <a:r>
              <a:rPr b="1" lang="en" sz="1800"/>
              <a:t>time and energy</a:t>
            </a:r>
            <a:r>
              <a:rPr lang="en" sz="1800"/>
              <a:t> to compute.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Bitcoin miners hash the block header (80 bytes)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isn’t a good way to determine with any level of precision what a hash function will return. The output has a number of combos greater than the number of atoms in the universe. </a:t>
            </a:r>
            <a:endParaRPr sz="1800"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" y="1685975"/>
            <a:ext cx="2208300" cy="177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1981200" y="575950"/>
            <a:ext cx="6740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mean to mine bitcoin?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2539325" y="1135150"/>
            <a:ext cx="6266400" cy="32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Bitcoin mining means to hash block data such that the headers hash is</a:t>
            </a:r>
            <a:r>
              <a:rPr lang="en" sz="1600"/>
              <a:t> lower than the difficulty</a:t>
            </a:r>
            <a:r>
              <a:rPr lang="en" sz="1600"/>
              <a:t> value. Doing so lets the miner add data to the timechain.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Reasons for mining are …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Block Reward</a:t>
            </a:r>
            <a:r>
              <a:rPr lang="en" sz="1600"/>
              <a:t> : The number of bitcoins rewarded for finding the correct block header hash. (6.25BTC right now until 2024)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Fees</a:t>
            </a:r>
            <a:r>
              <a:rPr b="1" lang="en" sz="1600"/>
              <a:t> : </a:t>
            </a:r>
            <a:r>
              <a:rPr lang="en" sz="1600"/>
              <a:t>The miner also collects all of the fees from transactions included in the block they mined.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Network Security : </a:t>
            </a:r>
            <a:r>
              <a:rPr lang="en" sz="1600"/>
              <a:t>The more hashes consumed to mine a bitcoin block, the more hashes that are needed to successfully attack the network.</a:t>
            </a:r>
            <a:endParaRPr sz="1600"/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8892" l="0" r="68854" t="0"/>
          <a:stretch/>
        </p:blipFill>
        <p:spPr>
          <a:xfrm>
            <a:off x="266700" y="1211350"/>
            <a:ext cx="2019192" cy="33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Lottery example. 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2400250" y="1211350"/>
            <a:ext cx="6276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Miners change one thing about the block header they are trying to mine. Then they hash the change they made.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After the hash is complete the miner checks if the hash is lower than the difficulty number. If it is they mine the next block (</a:t>
            </a:r>
            <a:r>
              <a:rPr b="1" lang="en" sz="1600">
                <a:latin typeface="Lato"/>
                <a:ea typeface="Lato"/>
                <a:cs typeface="Lato"/>
                <a:sym typeface="Lato"/>
              </a:rPr>
              <a:t>WIN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).  This process happens trillions of times a second per machine. 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2422600" y="2841325"/>
            <a:ext cx="6276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This is similar to a person pulling lottery tickets from a machine where you can’t pick the numbers and you only win if the number you draw is lower than the threshold to win the prize. Slot machines are also similar.  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50" y="736675"/>
            <a:ext cx="2162832" cy="174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350" y="2571750"/>
            <a:ext cx="2162825" cy="143926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2422600" y="4011025"/>
            <a:ext cx="6276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The more hashes per second you have the higher the chance of ‘winning’ and mining the next block. 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difficulty number?</a:t>
            </a:r>
            <a:r>
              <a:rPr lang="en"/>
              <a:t> </a:t>
            </a: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459538" y="889100"/>
            <a:ext cx="19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Network Hashrate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2447475" y="2001438"/>
            <a:ext cx="6405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The difficulty number gets adjusted every 2016 blocks.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If blocks were being mined on average faster than ten minutes during the laster 2016 blocks the difficulty number goes down. This means more hashes will be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necessary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 to find a block since the odds become lower of ‘guessing’ the right header hash. The opposite is true if blocks take longer than 10 mins on average.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13" y="1211350"/>
            <a:ext cx="1869174" cy="140187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2447475" y="1211350"/>
            <a:ext cx="640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 miner must adjust the nonce, and other data in the blockheader so that when hashed the resultant hash is a lower value than the difficulty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value.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2447475" y="3438038"/>
            <a:ext cx="6405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This is the feedback mechanism on the Bitcoin network to ensure blocks come in at a constant rate.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Put simply it’s like a car that under all circumstances must maintain a certain speed. If the car starts speeding up, the brakes are hit (downward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adjustment %). If the car slows down the gas pedal is pressed to speed it up (upward adjustment %)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324400" y="2877500"/>
            <a:ext cx="2057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Lato"/>
                <a:ea typeface="Lato"/>
                <a:cs typeface="Lato"/>
                <a:sym typeface="Lato"/>
              </a:rPr>
              <a:t>Blocks mined on satoshis computer came in at the same rate as the 1,000,000+ mining machines do today. 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573625" y="575950"/>
            <a:ext cx="8148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Subsidy and the Bitcoin Supply Cap</a:t>
            </a:r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3314700" y="1300225"/>
            <a:ext cx="5407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Each block has a block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subsidy. These are new bitcoin minted and awarded to the miner who found the block hash.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Every 210,000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blocks (~4 years) the block subsidy is cut in half. This happens a total of 32 times (Epochs)until 2140.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During the first epoch  each block minted 50BTC, then at block 210,000 the next block minted 25BTC, and so on.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All bitcoins in existence go back to a block subsidy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The block subsidy schedule is the supply cap itself.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325" y="1790712"/>
            <a:ext cx="3023375" cy="17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573625" y="1543050"/>
            <a:ext cx="283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Bitcoin Supply Cap Formula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1657350" y="542925"/>
            <a:ext cx="72867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Mining Hardware and History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514400" y="1211350"/>
            <a:ext cx="6207600" cy="3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All mining hardware is still connected to a node! 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2009 - 2011: CPU mining using Bitcoin Core. 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2011 - 2013: GPUs (Graphics Cards Mining Bitcoin)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2012 - 2014: FPGA Mining (never widespread)</a:t>
            </a:r>
            <a:endParaRPr sz="1900"/>
          </a:p>
          <a:p>
            <a:pPr indent="-349250" lvl="0" marL="457200" rtl="0" algn="l">
              <a:spcBef>
                <a:spcPts val="1200"/>
              </a:spcBef>
              <a:spcAft>
                <a:spcPts val="1200"/>
              </a:spcAft>
              <a:buSzPts val="1900"/>
              <a:buChar char="●"/>
            </a:pPr>
            <a:r>
              <a:rPr lang="en" sz="1900"/>
              <a:t>2012 - Today: ASIC Mining</a:t>
            </a:r>
            <a:endParaRPr sz="1900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13" y="1423997"/>
            <a:ext cx="2147275" cy="13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321088" y="1076325"/>
            <a:ext cx="21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GPU MINING RIG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4">
            <a:alphaModFix/>
          </a:blip>
          <a:srcRect b="0" l="16907" r="15000" t="0"/>
          <a:stretch/>
        </p:blipFill>
        <p:spPr>
          <a:xfrm>
            <a:off x="395916" y="3095100"/>
            <a:ext cx="1774569" cy="14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475888" y="2815675"/>
            <a:ext cx="203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My old S9 in 2017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